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1" r:id="rId9"/>
    <p:sldId id="263" r:id="rId10"/>
    <p:sldId id="264" r:id="rId11"/>
    <p:sldId id="262" r:id="rId12"/>
    <p:sldId id="266" r:id="rId13"/>
    <p:sldId id="260" r:id="rId14"/>
    <p:sldId id="265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/>
    <p:restoredTop sz="94647"/>
  </p:normalViewPr>
  <p:slideViewPr>
    <p:cSldViewPr snapToGrid="0" snapToObjects="1">
      <p:cViewPr varScale="1">
        <p:scale>
          <a:sx n="92" d="100"/>
          <a:sy n="92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5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68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5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8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7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3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AFEB-0BEC-D947-9737-4BB13D700329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5E274-DA7C-8B44-B5D0-48A00BB2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Ontologies for Representing Neoplasms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Duncan</a:t>
            </a:r>
          </a:p>
          <a:p>
            <a:r>
              <a:rPr lang="en-US" dirty="0"/>
              <a:t>Alexander Diehl</a:t>
            </a:r>
          </a:p>
        </p:txBody>
      </p:sp>
    </p:spTree>
    <p:extLst>
      <p:ext uri="{BB962C8B-B14F-4D97-AF65-F5344CB8AC3E}">
        <p14:creationId xmlns:p14="http://schemas.microsoft.com/office/powerpoint/2010/main" val="189361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417638"/>
            <a:ext cx="8599714" cy="5017029"/>
          </a:xfrm>
        </p:spPr>
        <p:txBody>
          <a:bodyPr/>
          <a:lstStyle/>
          <a:p>
            <a:r>
              <a:rPr lang="en-US" dirty="0"/>
              <a:t>What is a disease? Disorder?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okay to leave these primitives?</a:t>
            </a:r>
          </a:p>
          <a:p>
            <a:endParaRPr lang="en-US" dirty="0"/>
          </a:p>
          <a:p>
            <a:r>
              <a:rPr lang="en-US" dirty="0"/>
              <a:t>Metastasis is defined as a process, but why not a disease or disorder?</a:t>
            </a:r>
          </a:p>
          <a:p>
            <a:endParaRPr lang="en-US" dirty="0"/>
          </a:p>
          <a:p>
            <a:r>
              <a:rPr lang="en-US" dirty="0"/>
              <a:t>Metastasis has material entities as subtypes.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2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Monarch Disease Ontology (MONDO)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multiple definitions of neoplasm:</a:t>
            </a:r>
          </a:p>
          <a:p>
            <a:pPr lvl="1"/>
            <a:r>
              <a:rPr lang="en-US" dirty="0"/>
              <a:t>MPATH</a:t>
            </a:r>
          </a:p>
          <a:p>
            <a:pPr lvl="1"/>
            <a:r>
              <a:rPr lang="en-US" dirty="0"/>
              <a:t>HP</a:t>
            </a:r>
          </a:p>
          <a:p>
            <a:pPr lvl="1"/>
            <a:r>
              <a:rPr lang="en-US" dirty="0"/>
              <a:t>NCIT</a:t>
            </a:r>
          </a:p>
          <a:p>
            <a:pPr lvl="1"/>
            <a:endParaRPr lang="en-US" dirty="0"/>
          </a:p>
          <a:p>
            <a:r>
              <a:rPr lang="en-US" dirty="0"/>
              <a:t>But are these compatible?</a:t>
            </a:r>
          </a:p>
        </p:txBody>
      </p:sp>
    </p:spTree>
    <p:extLst>
      <p:ext uri="{BB962C8B-B14F-4D97-AF65-F5344CB8AC3E}">
        <p14:creationId xmlns:p14="http://schemas.microsoft.com/office/powerpoint/2010/main" val="68840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Duncan, </a:t>
            </a:r>
            <a:r>
              <a:rPr lang="en-US" dirty="0" err="1"/>
              <a:t>Gaudioso</a:t>
            </a:r>
            <a:r>
              <a:rPr lang="en-US" dirty="0"/>
              <a:t>, Diehl </a:t>
            </a:r>
          </a:p>
        </p:txBody>
      </p:sp>
      <p:pic>
        <p:nvPicPr>
          <p:cNvPr id="4" name="Picture 3" descr="Proposal transparent.v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6" y="1156103"/>
            <a:ext cx="8681811" cy="53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6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Duncan, </a:t>
            </a:r>
            <a:r>
              <a:rPr lang="en-US" dirty="0" err="1"/>
              <a:t>Gaudioso</a:t>
            </a:r>
            <a:r>
              <a:rPr lang="en-US" dirty="0"/>
              <a:t>, Diehl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99" y="1417638"/>
            <a:ext cx="8708571" cy="5029124"/>
          </a:xfrm>
        </p:spPr>
        <p:txBody>
          <a:bodyPr>
            <a:normAutofit/>
          </a:bodyPr>
          <a:lstStyle/>
          <a:p>
            <a:pPr lvl="0"/>
            <a:r>
              <a:rPr lang="en-US" sz="2400" b="1" dirty="0"/>
              <a:t>material anatomical entity</a:t>
            </a:r>
            <a:r>
              <a:rPr lang="en-US" sz="2400" dirty="0"/>
              <a:t>: An anatomical entity that has mass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anatomical structure</a:t>
            </a:r>
            <a:r>
              <a:rPr lang="en-US" sz="2400" dirty="0"/>
              <a:t>: A material anatomical entity that is a single connected structure with inherent 3D shape generated by coordinated expression of the organism's own genome 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pathological anatomical structure</a:t>
            </a:r>
            <a:r>
              <a:rPr lang="en-US" sz="2400" dirty="0"/>
              <a:t>: A material entity that comes into being as a result of changes in some pre-existing anatomical structure through processes other than the expression of the normal complement of genes of an organism of the given type, and is predisposed to have health-related consequences for the organism in question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478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Duncan, </a:t>
            </a:r>
            <a:r>
              <a:rPr lang="en-US" dirty="0" err="1"/>
              <a:t>Gaudioso</a:t>
            </a:r>
            <a:r>
              <a:rPr lang="en-US" dirty="0"/>
              <a:t>, Diehl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 err="1"/>
              <a:t>dysregulation</a:t>
            </a:r>
            <a:r>
              <a:rPr lang="en-US" sz="2400" b="1" dirty="0"/>
              <a:t> of cell proliferation</a:t>
            </a:r>
            <a:r>
              <a:rPr lang="en-US" sz="2400" dirty="0"/>
              <a:t>: A pathological bodily process</a:t>
            </a:r>
            <a:r>
              <a:rPr lang="en-US" sz="2400" i="1" dirty="0"/>
              <a:t> </a:t>
            </a:r>
            <a:r>
              <a:rPr lang="en-US" sz="2400" dirty="0"/>
              <a:t>that realizes uncontrolled cell proliferation</a:t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b="1" dirty="0"/>
              <a:t>neoplasm</a:t>
            </a:r>
            <a:r>
              <a:rPr lang="en-US" sz="2400" dirty="0"/>
              <a:t>: A disorder</a:t>
            </a:r>
            <a:r>
              <a:rPr lang="en-US" sz="2400" i="1" dirty="0"/>
              <a:t> </a:t>
            </a:r>
            <a:r>
              <a:rPr lang="en-US" sz="2400" dirty="0"/>
              <a:t>that results from uncontrolled cell proliferation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592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82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49438"/>
            <a:ext cx="8384419" cy="5281991"/>
          </a:xfrm>
        </p:spPr>
        <p:txBody>
          <a:bodyPr>
            <a:normAutofit/>
          </a:bodyPr>
          <a:lstStyle/>
          <a:p>
            <a:r>
              <a:rPr lang="en-US" sz="2400" dirty="0"/>
              <a:t>Definitions for neoplasm are very </a:t>
            </a:r>
            <a:r>
              <a:rPr lang="en-US" sz="2400" dirty="0" err="1"/>
              <a:t>siloed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How do we bring data about neoplasms together?</a:t>
            </a:r>
          </a:p>
          <a:p>
            <a:endParaRPr lang="en-US" sz="2400" dirty="0"/>
          </a:p>
          <a:p>
            <a:r>
              <a:rPr lang="en-US" sz="2400" dirty="0"/>
              <a:t>Is there a need for an OBO Foundry ontology of neoplasms?</a:t>
            </a:r>
          </a:p>
          <a:p>
            <a:pPr lvl="1"/>
            <a:r>
              <a:rPr lang="en-US" sz="2400" dirty="0"/>
              <a:t>What would be the benefits?</a:t>
            </a:r>
          </a:p>
          <a:p>
            <a:pPr lvl="1"/>
            <a:r>
              <a:rPr lang="en-US" sz="2400" dirty="0"/>
              <a:t>Who wants to be involved?</a:t>
            </a:r>
          </a:p>
          <a:p>
            <a:pPr lvl="1"/>
            <a:endParaRPr lang="en-US" sz="2400" dirty="0"/>
          </a:p>
          <a:p>
            <a:r>
              <a:rPr lang="en-US" sz="2400" dirty="0"/>
              <a:t>Future needs</a:t>
            </a:r>
          </a:p>
          <a:p>
            <a:pPr lvl="1"/>
            <a:r>
              <a:rPr lang="en-US" sz="2400" dirty="0"/>
              <a:t>Treatments for cancer</a:t>
            </a:r>
          </a:p>
          <a:p>
            <a:pPr lvl="1"/>
            <a:r>
              <a:rPr lang="en-US" sz="2400" dirty="0"/>
              <a:t>Molecular findings</a:t>
            </a:r>
          </a:p>
          <a:p>
            <a:pPr lvl="1"/>
            <a:r>
              <a:rPr lang="en-US" sz="2400" dirty="0"/>
              <a:t>Genomics</a:t>
            </a:r>
          </a:p>
        </p:txBody>
      </p:sp>
    </p:spTree>
    <p:extLst>
      <p:ext uri="{BB962C8B-B14F-4D97-AF65-F5344CB8AC3E}">
        <p14:creationId xmlns:p14="http://schemas.microsoft.com/office/powerpoint/2010/main" val="316471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5F2E85-CCF7-024A-BB93-9829A0D6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Neoplasm?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3B62BC9-1F41-7A43-AC1D-BA07C2D6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Wikipedia:  A </a:t>
            </a:r>
            <a:r>
              <a:rPr lang="en-US" b="1" dirty="0"/>
              <a:t>Neoplasm</a:t>
            </a:r>
            <a:r>
              <a:rPr lang="en-US" dirty="0"/>
              <a:t> is a type of abnormal and excessive growth of tissue. When it forms a mass, it may be called a </a:t>
            </a:r>
            <a:r>
              <a:rPr lang="en-US" b="1" dirty="0"/>
              <a:t>tumor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3B9A18-ABB6-E948-B707-403DBABA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5" y="3274792"/>
            <a:ext cx="4432664" cy="33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8668A-F6F9-8447-8D9B-BF404441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D70DA4-BF5D-5B45-B258-C16E017B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9" y="1220775"/>
            <a:ext cx="4520474" cy="338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69657F2-AA2A-D445-BE18-23D7CD71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33897"/>
            <a:ext cx="4357234" cy="3452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EAE7AF-8EFE-3A47-AF1A-70D76505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1" y="4539524"/>
            <a:ext cx="3689532" cy="2262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1B9AED2-D629-724B-8EB8-F811EA4E8B1A}"/>
              </a:ext>
            </a:extLst>
          </p:cNvPr>
          <p:cNvSpPr txBox="1"/>
          <p:nvPr/>
        </p:nvSpPr>
        <p:spPr>
          <a:xfrm>
            <a:off x="457200" y="1323703"/>
            <a:ext cx="281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Cheek cell neoplasm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303A5A-9B9A-7541-9934-AC46B30FEE0E}"/>
              </a:ext>
            </a:extLst>
          </p:cNvPr>
          <p:cNvSpPr txBox="1"/>
          <p:nvPr/>
        </p:nvSpPr>
        <p:spPr>
          <a:xfrm>
            <a:off x="1088571" y="6155914"/>
            <a:ext cx="206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Intraductal papillary mucinous neoplasm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103B55-C4D4-B44A-9646-6383D7A6E83C}"/>
              </a:ext>
            </a:extLst>
          </p:cNvPr>
          <p:cNvSpPr txBox="1"/>
          <p:nvPr/>
        </p:nvSpPr>
        <p:spPr>
          <a:xfrm>
            <a:off x="5991497" y="647907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[Wikipedia and </a:t>
            </a:r>
            <a:r>
              <a:rPr lang="en-US" dirty="0" err="1"/>
              <a:t>Pathopedia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2960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548C0C-15DD-D646-B932-129B932F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OBO Foundry Representation of Neoplasm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8F0BD3-1675-7946-AB91-EF35F27E8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Disease Ontology (DO)</a:t>
            </a:r>
          </a:p>
          <a:p>
            <a:r>
              <a:rPr lang="en-US" dirty="0"/>
              <a:t>Experimental Factor Ontology (EFO)</a:t>
            </a:r>
          </a:p>
          <a:p>
            <a:r>
              <a:rPr lang="en-US" dirty="0"/>
              <a:t>Mouse Pathology Ontology (MPATH)</a:t>
            </a:r>
          </a:p>
          <a:p>
            <a:r>
              <a:rPr lang="en-US" dirty="0"/>
              <a:t>Human Phenotype Ontology (HPO)</a:t>
            </a:r>
          </a:p>
          <a:p>
            <a:r>
              <a:rPr lang="en-US" dirty="0"/>
              <a:t>NCI Thesaurus (NCIT)</a:t>
            </a:r>
          </a:p>
          <a:p>
            <a:r>
              <a:rPr lang="en-US" dirty="0"/>
              <a:t>Monarch Disease Ontology (MONDO)</a:t>
            </a:r>
          </a:p>
          <a:p>
            <a:r>
              <a:rPr lang="en-US" dirty="0"/>
              <a:t>Ovarian Cancer Ontology (OVO)</a:t>
            </a:r>
          </a:p>
        </p:txBody>
      </p:sp>
    </p:spTree>
    <p:extLst>
      <p:ext uri="{BB962C8B-B14F-4D97-AF65-F5344CB8AC3E}">
        <p14:creationId xmlns:p14="http://schemas.microsoft.com/office/powerpoint/2010/main" val="300827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Ontology (DO)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257904"/>
            <a:ext cx="8623905" cy="5200952"/>
          </a:xfrm>
        </p:spPr>
        <p:txBody>
          <a:bodyPr>
            <a:normAutofit/>
          </a:bodyPr>
          <a:lstStyle/>
          <a:p>
            <a:r>
              <a:rPr lang="en-US" dirty="0"/>
              <a:t>A disease is a disposition (per OGMS)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/>
              <a:t>Disease of cellular proliferation </a:t>
            </a:r>
            <a:r>
              <a:rPr lang="en-US" b="1" dirty="0"/>
              <a:t>has exact synonym </a:t>
            </a:r>
            <a:r>
              <a:rPr lang="en-US" dirty="0"/>
              <a:t>neoplasm </a:t>
            </a:r>
          </a:p>
          <a:p>
            <a:pPr lvl="1"/>
            <a:r>
              <a:rPr lang="en-US" dirty="0" err="1"/>
              <a:t>Def</a:t>
            </a:r>
            <a:r>
              <a:rPr lang="en-US" dirty="0"/>
              <a:t>:  A disease that is characterized by abnormally rapid cell division</a:t>
            </a:r>
            <a:endParaRPr lang="en-US" dirty="0">
              <a:effectLst/>
            </a:endParaRPr>
          </a:p>
          <a:p>
            <a:r>
              <a:rPr lang="en-US" dirty="0"/>
              <a:t>Neoplasms are material entities</a:t>
            </a:r>
            <a:br>
              <a:rPr lang="en-US" dirty="0"/>
            </a:br>
            <a:r>
              <a:rPr lang="en-US" dirty="0"/>
              <a:t>DO has neoplasms under disease</a:t>
            </a:r>
          </a:p>
          <a:p>
            <a:pPr lvl="1"/>
            <a:r>
              <a:rPr lang="en-US" dirty="0"/>
              <a:t>Benign neoplasm, malignant ovarian cyst, and many more ...</a:t>
            </a:r>
          </a:p>
        </p:txBody>
      </p:sp>
    </p:spTree>
    <p:extLst>
      <p:ext uri="{BB962C8B-B14F-4D97-AF65-F5344CB8AC3E}">
        <p14:creationId xmlns:p14="http://schemas.microsoft.com/office/powerpoint/2010/main" val="213083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Factor Ontology (EFO)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structure as Disease Ontology.</a:t>
            </a:r>
          </a:p>
        </p:txBody>
      </p:sp>
    </p:spTree>
    <p:extLst>
      <p:ext uri="{BB962C8B-B14F-4D97-AF65-F5344CB8AC3E}">
        <p14:creationId xmlns:p14="http://schemas.microsoft.com/office/powerpoint/2010/main" val="261017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Mouse Pathology Ontology (MPATH)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95" y="1320878"/>
            <a:ext cx="8672286" cy="5210552"/>
          </a:xfrm>
        </p:spPr>
        <p:txBody>
          <a:bodyPr>
            <a:normAutofit/>
          </a:bodyPr>
          <a:lstStyle/>
          <a:p>
            <a:r>
              <a:rPr lang="en-US" sz="2400" dirty="0"/>
              <a:t>Pathological entity</a:t>
            </a:r>
          </a:p>
          <a:p>
            <a:pPr lvl="1"/>
            <a:r>
              <a:rPr lang="en-US" sz="2400" dirty="0"/>
              <a:t>Pathological anatomical entity</a:t>
            </a:r>
          </a:p>
          <a:p>
            <a:pPr lvl="2"/>
            <a:r>
              <a:rPr lang="en-US" dirty="0"/>
              <a:t>Neoplasm</a:t>
            </a:r>
            <a:br>
              <a:rPr lang="en-US" dirty="0"/>
            </a:br>
            <a:endParaRPr lang="en-US" dirty="0"/>
          </a:p>
          <a:p>
            <a:r>
              <a:rPr lang="en-US" sz="2400" b="1" dirty="0"/>
              <a:t>Pathological entity: </a:t>
            </a:r>
            <a:r>
              <a:rPr lang="en-US" sz="2400" dirty="0"/>
              <a:t>Pathological structure or process</a:t>
            </a:r>
            <a:br>
              <a:rPr lang="en-US" sz="2400" dirty="0"/>
            </a:b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Pathological anatomical entity: </a:t>
            </a:r>
            <a:r>
              <a:rPr lang="en-US" sz="2400" dirty="0"/>
              <a:t>Anatomically located instance of pathological response or entity.</a:t>
            </a:r>
            <a:br>
              <a:rPr lang="en-US" sz="2400" dirty="0"/>
            </a:b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b="1" dirty="0"/>
              <a:t>Neoplasm:</a:t>
            </a:r>
            <a:r>
              <a:rPr lang="en-US" sz="2400" dirty="0"/>
              <a:t> A tumor resulting from abnormal and uncontrolled autonomous new cell growth (proliferation)that may be benign or malignant. </a:t>
            </a:r>
          </a:p>
        </p:txBody>
      </p:sp>
    </p:spTree>
    <p:extLst>
      <p:ext uri="{BB962C8B-B14F-4D97-AF65-F5344CB8AC3E}">
        <p14:creationId xmlns:p14="http://schemas.microsoft.com/office/powerpoint/2010/main" val="238926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Phenotype Ontology (HP)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47" y="1417638"/>
            <a:ext cx="8684381" cy="4799314"/>
          </a:xfrm>
        </p:spPr>
        <p:txBody>
          <a:bodyPr>
            <a:normAutofit/>
          </a:bodyPr>
          <a:lstStyle/>
          <a:p>
            <a:r>
              <a:rPr lang="en-US" sz="2400" dirty="0"/>
              <a:t>Phenotype (undefined)</a:t>
            </a:r>
          </a:p>
          <a:p>
            <a:pPr lvl="1"/>
            <a:r>
              <a:rPr lang="en-US" sz="2400" dirty="0"/>
              <a:t>Abnormal phenotype (undefined)</a:t>
            </a:r>
          </a:p>
          <a:p>
            <a:pPr lvl="2"/>
            <a:r>
              <a:rPr lang="en-US" dirty="0"/>
              <a:t>Phenotypic abnormality (A phenotypic abnormality)</a:t>
            </a:r>
          </a:p>
          <a:p>
            <a:pPr lvl="3"/>
            <a:r>
              <a:rPr lang="en-US" sz="2400" dirty="0"/>
              <a:t>Neoplasm</a:t>
            </a:r>
          </a:p>
          <a:p>
            <a:pPr lvl="3"/>
            <a:endParaRPr lang="en-US" sz="2400" dirty="0"/>
          </a:p>
          <a:p>
            <a:r>
              <a:rPr lang="en-US" sz="2400" b="1" dirty="0"/>
              <a:t>Neoplasm: </a:t>
            </a:r>
            <a:r>
              <a:rPr lang="en-US" sz="2400" dirty="0"/>
              <a:t>An organ or organ-system abnormality that consists of uncontrolled autonomous cell-proliferation which can occur in any part of the body as a benign or malignant neoplasm (tumor).</a:t>
            </a:r>
          </a:p>
          <a:p>
            <a:endParaRPr lang="en-US" sz="2400" dirty="0"/>
          </a:p>
          <a:p>
            <a:r>
              <a:rPr lang="en-US" sz="2400" dirty="0"/>
              <a:t>What is phenotype, abnormal phenotype?</a:t>
            </a:r>
          </a:p>
          <a:p>
            <a:r>
              <a:rPr lang="en-US" sz="2400" dirty="0"/>
              <a:t>What does it mean for a neoplasm to be a phenotype?</a:t>
            </a:r>
          </a:p>
        </p:txBody>
      </p:sp>
    </p:spTree>
    <p:extLst>
      <p:ext uri="{BB962C8B-B14F-4D97-AF65-F5344CB8AC3E}">
        <p14:creationId xmlns:p14="http://schemas.microsoft.com/office/powerpoint/2010/main" val="33091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Thesaurus (NCIT)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06286"/>
            <a:ext cx="8672286" cy="5019524"/>
          </a:xfrm>
        </p:spPr>
        <p:txBody>
          <a:bodyPr>
            <a:normAutofit/>
          </a:bodyPr>
          <a:lstStyle/>
          <a:p>
            <a:r>
              <a:rPr lang="en-US" sz="2400" dirty="0"/>
              <a:t>Disease, Disorder, or Finding</a:t>
            </a:r>
          </a:p>
          <a:p>
            <a:pPr lvl="1"/>
            <a:r>
              <a:rPr lang="en-US" sz="2400" dirty="0"/>
              <a:t>Disease or Disorder</a:t>
            </a:r>
          </a:p>
          <a:p>
            <a:pPr lvl="2"/>
            <a:r>
              <a:rPr lang="en-US" dirty="0"/>
              <a:t>Neoplasm</a:t>
            </a:r>
            <a:br>
              <a:rPr lang="en-US" dirty="0"/>
            </a:br>
            <a:endParaRPr lang="en-US" dirty="0"/>
          </a:p>
          <a:p>
            <a:r>
              <a:rPr lang="en-US" sz="2400" b="1" dirty="0"/>
              <a:t>Disease or Disorder: </a:t>
            </a:r>
            <a:r>
              <a:rPr lang="en-US" sz="2400" dirty="0"/>
              <a:t>Any abnormal condition of the body or mind that causes discomfort, dysfunction, or distress to the person affected or those in contact with the person. 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Neoplasm: </a:t>
            </a:r>
            <a:r>
              <a:rPr lang="en-US" sz="2400" dirty="0"/>
              <a:t>A benign or malignant tissue growth resulting from uncontrolled cell proliferation.</a:t>
            </a:r>
          </a:p>
        </p:txBody>
      </p:sp>
    </p:spTree>
    <p:extLst>
      <p:ext uri="{BB962C8B-B14F-4D97-AF65-F5344CB8AC3E}">
        <p14:creationId xmlns:p14="http://schemas.microsoft.com/office/powerpoint/2010/main" val="261871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306</Words>
  <Application>Microsoft Macintosh PowerPoint</Application>
  <PresentationFormat>On-screen Show (4:3)</PresentationFormat>
  <Paragraphs>82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Ontologies for Representing Neoplasms</vt:lpstr>
      <vt:lpstr>What is a Neoplasm?</vt:lpstr>
      <vt:lpstr>Examples</vt:lpstr>
      <vt:lpstr>OBO Foundry Representation of Neoplasm</vt:lpstr>
      <vt:lpstr>Disease Ontology (DO)</vt:lpstr>
      <vt:lpstr>Experimental Factor Ontology (EFO)</vt:lpstr>
      <vt:lpstr>Mouse Pathology Ontology (MPATH)</vt:lpstr>
      <vt:lpstr>Human Phenotype Ontology (HP)</vt:lpstr>
      <vt:lpstr>NCI Thesaurus (NCIT)</vt:lpstr>
      <vt:lpstr>NCIT</vt:lpstr>
      <vt:lpstr>Monarch Disease Ontology (MONDO)</vt:lpstr>
      <vt:lpstr>Duncan, Gaudioso, Diehl </vt:lpstr>
      <vt:lpstr>Duncan, Gaudioso, Diehl </vt:lpstr>
      <vt:lpstr>Duncan, Gaudioso, Diehl </vt:lpstr>
      <vt:lpstr>Conclusion</vt:lpstr>
    </vt:vector>
  </TitlesOfParts>
  <Company>University of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Ontologies for Representing Neoplasms</dc:title>
  <dc:creator>William Duncan</dc:creator>
  <cp:lastModifiedBy>William Duncan</cp:lastModifiedBy>
  <cp:revision>15</cp:revision>
  <dcterms:created xsi:type="dcterms:W3CDTF">2018-08-06T04:40:03Z</dcterms:created>
  <dcterms:modified xsi:type="dcterms:W3CDTF">2018-08-07T15:53:07Z</dcterms:modified>
</cp:coreProperties>
</file>